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27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8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1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0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2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79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0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9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3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83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5A51-3F65-49AE-A4E6-B838B78322D6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460BD-A540-47FC-B5D8-BA89A83B7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2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Bitstream Cooper Lt AT" panose="02000403060000020003" pitchFamily="2" charset="0"/>
              </a:rPr>
              <a:t>STONEK</a:t>
            </a:r>
            <a:endParaRPr lang="cs-CZ" sz="5400" dirty="0">
              <a:latin typeface="Bitstream Cooper Lt AT" panose="02000403060000020003" pitchFamily="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3" y="1401876"/>
            <a:ext cx="7957424" cy="5304949"/>
          </a:xfrm>
        </p:spPr>
      </p:pic>
    </p:spTree>
    <p:extLst>
      <p:ext uri="{BB962C8B-B14F-4D97-AF65-F5344CB8AC3E}">
        <p14:creationId xmlns:p14="http://schemas.microsoft.com/office/powerpoint/2010/main" val="2001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508" y="235131"/>
            <a:ext cx="10515600" cy="1050608"/>
          </a:xfrm>
        </p:spPr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Větvení stonku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285739"/>
            <a:ext cx="10515600" cy="4891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>
                <a:latin typeface="Bitstream Cooper Lt AT" panose="02000403060000020003" pitchFamily="2" charset="0"/>
              </a:rPr>
              <a:t>j</a:t>
            </a:r>
            <a:r>
              <a:rPr lang="cs-CZ" dirty="0" smtClean="0">
                <a:latin typeface="Bitstream Cooper Lt AT" panose="02000403060000020003" pitchFamily="2" charset="0"/>
              </a:rPr>
              <a:t>melí, plavuně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latin typeface="Bitstream Cooper Lt AT" panose="02000403060000020003" pitchFamily="2" charset="0"/>
              </a:rPr>
              <a:t>p</a:t>
            </a:r>
            <a:r>
              <a:rPr lang="cs-CZ" dirty="0" smtClean="0">
                <a:latin typeface="Bitstream Cooper Lt AT" panose="02000403060000020003" pitchFamily="2" charset="0"/>
              </a:rPr>
              <a:t>ostranní větvě </a:t>
            </a:r>
            <a:r>
              <a:rPr lang="cs-CZ" dirty="0">
                <a:latin typeface="Bitstream Cooper Lt AT" panose="02000403060000020003" pitchFamily="2" charset="0"/>
              </a:rPr>
              <a:t>n</a:t>
            </a:r>
            <a:r>
              <a:rPr lang="cs-CZ" dirty="0" smtClean="0">
                <a:latin typeface="Bitstream Cooper Lt AT" panose="02000403060000020003" pitchFamily="2" charset="0"/>
              </a:rPr>
              <a:t>epřerůstají hlavní stonek - jehličnany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>
                <a:latin typeface="Bitstream Cooper Lt AT" panose="02000403060000020003" pitchFamily="2" charset="0"/>
              </a:rPr>
              <a:t>p</a:t>
            </a:r>
            <a:r>
              <a:rPr lang="cs-CZ" dirty="0" smtClean="0">
                <a:latin typeface="Bitstream Cooper Lt AT" panose="02000403060000020003" pitchFamily="2" charset="0"/>
              </a:rPr>
              <a:t>ostranní větvě přerůstají hlavní stonek – ovocné stromy</a:t>
            </a:r>
            <a:endParaRPr lang="cs-CZ" dirty="0">
              <a:latin typeface="Bitstream Cooper Lt AT" panose="02000403060000020003" pitchFamily="2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6377"/>
            <a:ext cx="5290049" cy="32440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08" y="3069836"/>
            <a:ext cx="3357154" cy="335715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" t="-268" r="984" b="6414"/>
          <a:stretch/>
        </p:blipFill>
        <p:spPr>
          <a:xfrm>
            <a:off x="9022197" y="2778716"/>
            <a:ext cx="2838877" cy="3797786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10907486" y="1436914"/>
            <a:ext cx="302622" cy="1463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10842171" y="2899954"/>
            <a:ext cx="796835" cy="940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2788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24482"/>
          </a:xfrm>
        </p:spPr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Metamorfózy stonku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1024482"/>
            <a:ext cx="3994720" cy="55983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71" y="3487782"/>
            <a:ext cx="4798196" cy="32597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671" y="130629"/>
            <a:ext cx="4798196" cy="3065179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6413863" y="2220687"/>
            <a:ext cx="2246811" cy="1045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413863" y="2455817"/>
            <a:ext cx="3108960" cy="26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17113" y="2101874"/>
            <a:ext cx="169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Bitstream Cooper Lt AT" panose="02000403060000020003" pitchFamily="2" charset="0"/>
              </a:rPr>
              <a:t>o</a:t>
            </a:r>
            <a:r>
              <a:rPr lang="cs-CZ" sz="2000" b="1" dirty="0" smtClean="0">
                <a:latin typeface="Bitstream Cooper Lt AT" panose="02000403060000020003" pitchFamily="2" charset="0"/>
              </a:rPr>
              <a:t>ddenková hlíza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6096000" y="5257800"/>
            <a:ext cx="1672046" cy="3004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7785463" y="4833257"/>
            <a:ext cx="1084217" cy="5747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510702" y="5257800"/>
            <a:ext cx="157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Bitstream Cooper Lt AT" panose="02000403060000020003" pitchFamily="2" charset="0"/>
              </a:rPr>
              <a:t>š</a:t>
            </a:r>
            <a:r>
              <a:rPr lang="cs-CZ" sz="2000" b="1" dirty="0" smtClean="0">
                <a:latin typeface="Bitstream Cooper Lt AT" panose="02000403060000020003" pitchFamily="2" charset="0"/>
              </a:rPr>
              <a:t>lahouny jahodníku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29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8" y="130085"/>
            <a:ext cx="4631598" cy="30892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65" y="130085"/>
            <a:ext cx="4538513" cy="308924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3657600" y="1841863"/>
            <a:ext cx="1729129" cy="17112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486400" y="2834640"/>
            <a:ext cx="1436914" cy="7184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2325189" y="222069"/>
            <a:ext cx="2037805" cy="16197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6792686" y="1489166"/>
            <a:ext cx="1828800" cy="15675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232366" y="3553097"/>
            <a:ext cx="25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Bitstream Cooper Lt AT" panose="02000403060000020003" pitchFamily="2" charset="0"/>
              </a:rPr>
              <a:t>ú</a:t>
            </a:r>
            <a:r>
              <a:rPr lang="cs-CZ" sz="2000" b="1" dirty="0" smtClean="0">
                <a:latin typeface="Bitstream Cooper Lt AT" panose="02000403060000020003" pitchFamily="2" charset="0"/>
              </a:rPr>
              <a:t>ponky vinné révy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89" y="4079239"/>
            <a:ext cx="3827689" cy="255179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7" y="3553097"/>
            <a:ext cx="1978888" cy="3193994"/>
          </a:xfrm>
          <a:prstGeom prst="rect">
            <a:avLst/>
          </a:prstGeom>
        </p:spPr>
      </p:pic>
      <p:cxnSp>
        <p:nvCxnSpPr>
          <p:cNvPr id="19" name="Přímá spojnice se šipkou 18"/>
          <p:cNvCxnSpPr/>
          <p:nvPr/>
        </p:nvCxnSpPr>
        <p:spPr>
          <a:xfrm flipH="1" flipV="1">
            <a:off x="3614297" y="5065186"/>
            <a:ext cx="1615291" cy="55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386729" y="5525590"/>
            <a:ext cx="2834640" cy="1045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3148150" y="4754880"/>
            <a:ext cx="459616" cy="4180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8221370" y="5394961"/>
            <a:ext cx="308676" cy="235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4637314" y="5630092"/>
            <a:ext cx="187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Bitstream Cooper Lt AT" panose="02000403060000020003" pitchFamily="2" charset="0"/>
              </a:rPr>
              <a:t>b</a:t>
            </a:r>
            <a:r>
              <a:rPr lang="cs-CZ" sz="2000" b="1" dirty="0" smtClean="0">
                <a:latin typeface="Bitstream Cooper Lt AT" panose="02000403060000020003" pitchFamily="2" charset="0"/>
              </a:rPr>
              <a:t>rachyblast modřínu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7383"/>
            <a:ext cx="10515600" cy="972231"/>
          </a:xfrm>
        </p:spPr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Význam stonku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9614"/>
            <a:ext cx="10515600" cy="491734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p</a:t>
            </a:r>
            <a:r>
              <a:rPr lang="cs-CZ" dirty="0" smtClean="0">
                <a:latin typeface="Bitstream Cooper Lt AT" panose="02000403060000020003" pitchFamily="2" charset="0"/>
              </a:rPr>
              <a:t>otrava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k</a:t>
            </a:r>
            <a:r>
              <a:rPr lang="cs-CZ" dirty="0" smtClean="0">
                <a:latin typeface="Bitstream Cooper Lt AT" panose="02000403060000020003" pitchFamily="2" charset="0"/>
              </a:rPr>
              <a:t>rmivo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z</a:t>
            </a:r>
            <a:r>
              <a:rPr lang="cs-CZ" dirty="0" smtClean="0">
                <a:latin typeface="Bitstream Cooper Lt AT" panose="02000403060000020003" pitchFamily="2" charset="0"/>
              </a:rPr>
              <a:t>droj dřeva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Bitstream Cooper Lt AT" panose="02000403060000020003" pitchFamily="2" charset="0"/>
              </a:rPr>
              <a:t>k</a:t>
            </a:r>
            <a:r>
              <a:rPr lang="cs-CZ" dirty="0" smtClean="0">
                <a:latin typeface="Bitstream Cooper Lt AT" panose="02000403060000020003" pitchFamily="2" charset="0"/>
              </a:rPr>
              <a:t>osmetický a farmaceutický průmysl</a:t>
            </a:r>
            <a:endParaRPr lang="cs-CZ" dirty="0">
              <a:latin typeface="Bitstream Cooper Lt AT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7566"/>
            <a:ext cx="10439400" cy="64138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v</a:t>
            </a:r>
            <a:r>
              <a:rPr lang="cs-CZ" dirty="0" smtClean="0">
                <a:latin typeface="Bitstream Cooper Lt AT" panose="02000403060000020003" pitchFamily="2" charset="0"/>
              </a:rPr>
              <a:t>ětšinou </a:t>
            </a:r>
            <a:r>
              <a:rPr lang="cs-CZ" b="1" dirty="0" smtClean="0">
                <a:latin typeface="Bitstream Cooper Lt AT" panose="02000403060000020003" pitchFamily="2" charset="0"/>
              </a:rPr>
              <a:t>nadzemní</a:t>
            </a:r>
            <a:r>
              <a:rPr lang="cs-CZ" dirty="0" smtClean="0">
                <a:latin typeface="Bitstream Cooper Lt AT" panose="02000403060000020003" pitchFamily="2" charset="0"/>
              </a:rPr>
              <a:t> část rostliny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v</a:t>
            </a:r>
            <a:r>
              <a:rPr lang="cs-CZ" dirty="0" smtClean="0">
                <a:latin typeface="Bitstream Cooper Lt AT" panose="02000403060000020003" pitchFamily="2" charset="0"/>
              </a:rPr>
              <a:t>ede </a:t>
            </a:r>
            <a:r>
              <a:rPr lang="cs-CZ" b="1" dirty="0" smtClean="0">
                <a:latin typeface="Bitstream Cooper Lt AT" panose="02000403060000020003" pitchFamily="2" charset="0"/>
              </a:rPr>
              <a:t>anorganické </a:t>
            </a:r>
            <a:r>
              <a:rPr lang="cs-CZ" dirty="0" smtClean="0">
                <a:latin typeface="Bitstream Cooper Lt AT" panose="02000403060000020003" pitchFamily="2" charset="0"/>
              </a:rPr>
              <a:t>látky (kovy, minerály, sůl) </a:t>
            </a:r>
            <a:r>
              <a:rPr lang="cs-CZ" b="1" dirty="0" smtClean="0">
                <a:latin typeface="Bitstream Cooper Lt AT" panose="02000403060000020003" pitchFamily="2" charset="0"/>
              </a:rPr>
              <a:t>z kořenu do listů 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Bitstream Cooper Lt AT" panose="02000403060000020003" pitchFamily="2" charset="0"/>
              </a:rPr>
              <a:t>v</a:t>
            </a:r>
            <a:r>
              <a:rPr lang="cs-CZ" b="1" dirty="0" smtClean="0">
                <a:latin typeface="Bitstream Cooper Lt AT" panose="02000403060000020003" pitchFamily="2" charset="0"/>
              </a:rPr>
              <a:t>ytvořené</a:t>
            </a:r>
            <a:r>
              <a:rPr lang="cs-CZ" dirty="0" smtClean="0">
                <a:latin typeface="Bitstream Cooper Lt AT" panose="02000403060000020003" pitchFamily="2" charset="0"/>
              </a:rPr>
              <a:t> </a:t>
            </a:r>
            <a:r>
              <a:rPr lang="cs-CZ" b="1" dirty="0" smtClean="0">
                <a:latin typeface="Bitstream Cooper Lt AT" panose="02000403060000020003" pitchFamily="2" charset="0"/>
              </a:rPr>
              <a:t>organické látky </a:t>
            </a:r>
            <a:r>
              <a:rPr lang="cs-CZ" dirty="0" smtClean="0">
                <a:latin typeface="Bitstream Cooper Lt AT" panose="02000403060000020003" pitchFamily="2" charset="0"/>
              </a:rPr>
              <a:t>(vodík, kyslík, dusík, uhlík) </a:t>
            </a:r>
            <a:r>
              <a:rPr lang="cs-CZ" b="1" dirty="0" smtClean="0">
                <a:latin typeface="Bitstream Cooper Lt AT" panose="02000403060000020003" pitchFamily="2" charset="0"/>
              </a:rPr>
              <a:t>v listech rozvádí</a:t>
            </a:r>
            <a:r>
              <a:rPr lang="cs-CZ" dirty="0" smtClean="0">
                <a:latin typeface="Bitstream Cooper Lt AT" panose="02000403060000020003" pitchFamily="2" charset="0"/>
              </a:rPr>
              <a:t> </a:t>
            </a:r>
            <a:r>
              <a:rPr lang="cs-CZ" b="1" dirty="0" smtClean="0">
                <a:latin typeface="Bitstream Cooper Lt AT" panose="02000403060000020003" pitchFamily="2" charset="0"/>
              </a:rPr>
              <a:t>ke kořenům </a:t>
            </a:r>
            <a:r>
              <a:rPr lang="cs-CZ" dirty="0" smtClean="0">
                <a:latin typeface="Bitstream Cooper Lt AT" panose="02000403060000020003" pitchFamily="2" charset="0"/>
              </a:rPr>
              <a:t>a do </a:t>
            </a:r>
            <a:r>
              <a:rPr lang="cs-CZ" b="1" dirty="0" smtClean="0">
                <a:latin typeface="Bitstream Cooper Lt AT" panose="02000403060000020003" pitchFamily="2" charset="0"/>
              </a:rPr>
              <a:t>ostatních</a:t>
            </a:r>
            <a:r>
              <a:rPr lang="cs-CZ" dirty="0" smtClean="0">
                <a:latin typeface="Bitstream Cooper Lt AT" panose="02000403060000020003" pitchFamily="2" charset="0"/>
              </a:rPr>
              <a:t> </a:t>
            </a:r>
            <a:r>
              <a:rPr lang="cs-CZ" b="1" dirty="0" smtClean="0">
                <a:latin typeface="Bitstream Cooper Lt AT" panose="02000403060000020003" pitchFamily="2" charset="0"/>
              </a:rPr>
              <a:t>částí rostliny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r</a:t>
            </a:r>
            <a:r>
              <a:rPr lang="cs-CZ" dirty="0" smtClean="0">
                <a:latin typeface="Bitstream Cooper Lt AT" panose="02000403060000020003" pitchFamily="2" charset="0"/>
              </a:rPr>
              <a:t>ostliny, jejichž stonek </a:t>
            </a:r>
            <a:r>
              <a:rPr lang="cs-CZ" b="1" dirty="0" smtClean="0">
                <a:latin typeface="Bitstream Cooper Lt AT" panose="02000403060000020003" pitchFamily="2" charset="0"/>
              </a:rPr>
              <a:t>nedřevnatí</a:t>
            </a:r>
            <a:r>
              <a:rPr lang="cs-CZ" dirty="0" smtClean="0">
                <a:latin typeface="Bitstream Cooper Lt AT" panose="02000403060000020003" pitchFamily="2" charset="0"/>
              </a:rPr>
              <a:t> a zůstávají tedy </a:t>
            </a:r>
            <a:r>
              <a:rPr lang="cs-CZ" b="1" dirty="0" smtClean="0">
                <a:latin typeface="Bitstream Cooper Lt AT" panose="02000403060000020003" pitchFamily="2" charset="0"/>
              </a:rPr>
              <a:t>dužnaté </a:t>
            </a:r>
            <a:r>
              <a:rPr lang="cs-CZ" dirty="0" smtClean="0">
                <a:latin typeface="Bitstream Cooper Lt AT" panose="02000403060000020003" pitchFamily="2" charset="0"/>
              </a:rPr>
              <a:t>= </a:t>
            </a:r>
            <a:r>
              <a:rPr lang="cs-CZ" b="1" dirty="0" smtClean="0">
                <a:latin typeface="Bitstream Cooper Lt AT" panose="02000403060000020003" pitchFamily="2" charset="0"/>
              </a:rPr>
              <a:t>byliny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r</a:t>
            </a:r>
            <a:r>
              <a:rPr lang="cs-CZ" dirty="0" smtClean="0">
                <a:latin typeface="Bitstream Cooper Lt AT" panose="02000403060000020003" pitchFamily="2" charset="0"/>
              </a:rPr>
              <a:t>ostliny s </a:t>
            </a:r>
            <a:r>
              <a:rPr lang="cs-CZ" b="1" dirty="0" smtClean="0">
                <a:latin typeface="Bitstream Cooper Lt AT" panose="02000403060000020003" pitchFamily="2" charset="0"/>
              </a:rPr>
              <a:t>dřevnatým</a:t>
            </a:r>
            <a:r>
              <a:rPr lang="cs-CZ" dirty="0" smtClean="0">
                <a:latin typeface="Bitstream Cooper Lt AT" panose="02000403060000020003" pitchFamily="2" charset="0"/>
              </a:rPr>
              <a:t> stonkem = </a:t>
            </a:r>
            <a:r>
              <a:rPr lang="cs-CZ" b="1" dirty="0" smtClean="0">
                <a:latin typeface="Bitstream Cooper Lt AT" panose="02000403060000020003" pitchFamily="2" charset="0"/>
              </a:rPr>
              <a:t>dřeviny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p</a:t>
            </a:r>
            <a:r>
              <a:rPr lang="cs-CZ" dirty="0" smtClean="0">
                <a:latin typeface="Bitstream Cooper Lt AT" panose="02000403060000020003" pitchFamily="2" charset="0"/>
              </a:rPr>
              <a:t>okožka stonku = </a:t>
            </a:r>
            <a:r>
              <a:rPr lang="cs-CZ" b="1" dirty="0" smtClean="0">
                <a:latin typeface="Bitstream Cooper Lt AT" panose="02000403060000020003" pitchFamily="2" charset="0"/>
              </a:rPr>
              <a:t>epidermis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06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Funkce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v</a:t>
            </a:r>
            <a:r>
              <a:rPr lang="cs-CZ" dirty="0" smtClean="0">
                <a:latin typeface="Bitstream Cooper Lt AT" panose="02000403060000020003" pitchFamily="2" charset="0"/>
              </a:rPr>
              <a:t>odivá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z</a:t>
            </a:r>
            <a:r>
              <a:rPr lang="cs-CZ" dirty="0" smtClean="0">
                <a:latin typeface="Bitstream Cooper Lt AT" panose="02000403060000020003" pitchFamily="2" charset="0"/>
              </a:rPr>
              <a:t>ásobní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m</a:t>
            </a:r>
            <a:r>
              <a:rPr lang="cs-CZ" dirty="0" smtClean="0">
                <a:latin typeface="Bitstream Cooper Lt AT" panose="02000403060000020003" pitchFamily="2" charset="0"/>
              </a:rPr>
              <a:t>echanická – nese listy, květ, plod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a</a:t>
            </a:r>
            <a:r>
              <a:rPr lang="cs-CZ" dirty="0" smtClean="0">
                <a:latin typeface="Bitstream Cooper Lt AT" panose="02000403060000020003" pitchFamily="2" charset="0"/>
              </a:rPr>
              <a:t>similační - fotosyntéza</a:t>
            </a:r>
            <a:endParaRPr lang="cs-CZ" dirty="0">
              <a:latin typeface="Bitstream Cooper Lt AT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Bylinný stonek = dužnatý!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m</a:t>
            </a:r>
            <a:r>
              <a:rPr lang="cs-CZ" dirty="0" smtClean="0">
                <a:latin typeface="Bitstream Cooper Lt AT" panose="02000403060000020003" pitchFamily="2" charset="0"/>
              </a:rPr>
              <a:t>á na </a:t>
            </a:r>
            <a:r>
              <a:rPr lang="cs-CZ" b="1" dirty="0" smtClean="0">
                <a:latin typeface="Bitstream Cooper Lt AT" panose="02000403060000020003" pitchFamily="2" charset="0"/>
              </a:rPr>
              <a:t>povrchu pokožku</a:t>
            </a:r>
            <a:r>
              <a:rPr lang="cs-CZ" dirty="0" smtClean="0">
                <a:latin typeface="Bitstream Cooper Lt AT" panose="02000403060000020003" pitchFamily="2" charset="0"/>
              </a:rPr>
              <a:t>, </a:t>
            </a:r>
            <a:r>
              <a:rPr lang="cs-CZ" b="1" dirty="0" smtClean="0">
                <a:latin typeface="Bitstream Cooper Lt AT" panose="02000403060000020003" pitchFamily="2" charset="0"/>
              </a:rPr>
              <a:t>pod ní </a:t>
            </a:r>
            <a:r>
              <a:rPr lang="cs-CZ" dirty="0" smtClean="0">
                <a:latin typeface="Bitstream Cooper Lt AT" panose="02000403060000020003" pitchFamily="2" charset="0"/>
              </a:rPr>
              <a:t>je </a:t>
            </a:r>
            <a:r>
              <a:rPr lang="cs-CZ" b="1" dirty="0" smtClean="0">
                <a:latin typeface="Bitstream Cooper Lt AT" panose="02000403060000020003" pitchFamily="2" charset="0"/>
              </a:rPr>
              <a:t>dužnina</a:t>
            </a:r>
            <a:r>
              <a:rPr lang="cs-CZ" dirty="0" smtClean="0">
                <a:latin typeface="Bitstream Cooper Lt AT" panose="02000403060000020003" pitchFamily="2" charset="0"/>
              </a:rPr>
              <a:t>, ve které se nachází </a:t>
            </a:r>
            <a:r>
              <a:rPr lang="cs-CZ" b="1" dirty="0" smtClean="0">
                <a:latin typeface="Bitstream Cooper Lt AT" panose="02000403060000020003" pitchFamily="2" charset="0"/>
              </a:rPr>
              <a:t>cévní svazky = žilky </a:t>
            </a:r>
            <a:r>
              <a:rPr lang="cs-CZ" u="sng" dirty="0" smtClean="0">
                <a:latin typeface="Bitstream Cooper Lt AT" panose="02000403060000020003" pitchFamily="2" charset="0"/>
              </a:rPr>
              <a:t>(vodivá funkce)</a:t>
            </a:r>
          </a:p>
          <a:p>
            <a:pPr marL="0" indent="0">
              <a:lnSpc>
                <a:spcPct val="150000"/>
              </a:lnSpc>
              <a:buNone/>
            </a:pPr>
            <a:endParaRPr lang="cs-CZ" u="sng" dirty="0">
              <a:latin typeface="Bitstream Cooper Lt AT" panose="02000403060000020003" pitchFamily="2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Bitstream Cooper Lt AT" panose="02000403060000020003" pitchFamily="2" charset="0"/>
              </a:rPr>
              <a:t>c</a:t>
            </a:r>
            <a:r>
              <a:rPr lang="cs-CZ" dirty="0" smtClean="0">
                <a:latin typeface="Bitstream Cooper Lt AT" panose="02000403060000020003" pitchFamily="2" charset="0"/>
              </a:rPr>
              <a:t>évní svazky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 smtClean="0">
              <a:latin typeface="Bitstream Cooper Lt AT" panose="020004030600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>
              <a:latin typeface="Bitstream Cooper Lt AT" panose="02000403060000020003" pitchFamily="2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291840" y="3944983"/>
            <a:ext cx="927463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291840" y="4604657"/>
            <a:ext cx="927463" cy="5551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219303" y="3672423"/>
            <a:ext cx="471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Bitstream Cooper Lt AT" panose="02000403060000020003" pitchFamily="2" charset="0"/>
              </a:rPr>
              <a:t>l</a:t>
            </a:r>
            <a:r>
              <a:rPr lang="cs-CZ" sz="2400" b="1" dirty="0" smtClean="0">
                <a:latin typeface="Bitstream Cooper Lt AT" panose="02000403060000020003" pitchFamily="2" charset="0"/>
              </a:rPr>
              <a:t>ýková část </a:t>
            </a:r>
            <a:r>
              <a:rPr lang="cs-CZ" sz="2400" dirty="0" smtClean="0">
                <a:latin typeface="Bitstream Cooper Lt AT" panose="02000403060000020003" pitchFamily="2" charset="0"/>
              </a:rPr>
              <a:t>– z listů do ostatních     	             částí rostliny</a:t>
            </a:r>
            <a:endParaRPr lang="cs-CZ" sz="2400" dirty="0">
              <a:latin typeface="Bitstream Cooper Lt AT" panose="02000403060000020003" pitchFamily="2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19303" y="4900638"/>
            <a:ext cx="442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Bitstream Cooper Lt AT" panose="02000403060000020003" pitchFamily="2" charset="0"/>
              </a:rPr>
              <a:t>d</a:t>
            </a:r>
            <a:r>
              <a:rPr lang="cs-CZ" sz="2400" b="1" dirty="0" smtClean="0">
                <a:latin typeface="Bitstream Cooper Lt AT" panose="02000403060000020003" pitchFamily="2" charset="0"/>
              </a:rPr>
              <a:t>řevní část </a:t>
            </a:r>
            <a:r>
              <a:rPr lang="cs-CZ" sz="2400" dirty="0" smtClean="0">
                <a:latin typeface="Bitstream Cooper Lt AT" panose="02000403060000020003" pitchFamily="2" charset="0"/>
              </a:rPr>
              <a:t>– z kořenů do listů </a:t>
            </a:r>
            <a:endParaRPr lang="cs-CZ" sz="2400" dirty="0">
              <a:latin typeface="Bitstream Cooper Lt AT" panose="02000403060000020003" pitchFamily="2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278" y="2457093"/>
            <a:ext cx="3113437" cy="40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latin typeface="Bitstream Cooper Lt AT" panose="02000403060000020003" pitchFamily="2" charset="0"/>
              </a:rPr>
              <a:t>Typy bylinného stonku</a:t>
            </a:r>
            <a:endParaRPr lang="cs-CZ" sz="3600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cs-CZ" b="1" dirty="0" smtClean="0">
                <a:latin typeface="Bitstream Cooper Lt AT" panose="02000403060000020003" pitchFamily="2" charset="0"/>
              </a:rPr>
              <a:t>lodyha</a:t>
            </a:r>
            <a:r>
              <a:rPr lang="cs-CZ" dirty="0" smtClean="0">
                <a:latin typeface="Bitstream Cooper Lt AT" panose="02000403060000020003" pitchFamily="2" charset="0"/>
              </a:rPr>
              <a:t> – stonek s listy (hluchavka)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cs-CZ" b="1" dirty="0" smtClean="0">
                <a:latin typeface="Bitstream Cooper Lt AT" panose="02000403060000020003" pitchFamily="2" charset="0"/>
              </a:rPr>
              <a:t>stéblo</a:t>
            </a:r>
            <a:r>
              <a:rPr lang="cs-CZ" dirty="0" smtClean="0">
                <a:latin typeface="Bitstream Cooper Lt AT" panose="02000403060000020003" pitchFamily="2" charset="0"/>
              </a:rPr>
              <a:t> – dutý stonek s </a:t>
            </a:r>
            <a:r>
              <a:rPr lang="cs-CZ" dirty="0" err="1" smtClean="0">
                <a:latin typeface="Bitstream Cooper Lt AT" panose="02000403060000020003" pitchFamily="2" charset="0"/>
              </a:rPr>
              <a:t>kolénkem</a:t>
            </a:r>
            <a:r>
              <a:rPr lang="cs-CZ" dirty="0" smtClean="0">
                <a:latin typeface="Bitstream Cooper Lt AT" panose="02000403060000020003" pitchFamily="2" charset="0"/>
              </a:rPr>
              <a:t> (pšenice)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cs-CZ" b="1" dirty="0" smtClean="0">
                <a:latin typeface="Bitstream Cooper Lt AT" panose="02000403060000020003" pitchFamily="2" charset="0"/>
              </a:rPr>
              <a:t>stvol</a:t>
            </a:r>
            <a:r>
              <a:rPr lang="cs-CZ" dirty="0" smtClean="0">
                <a:latin typeface="Bitstream Cooper Lt AT" panose="02000403060000020003" pitchFamily="2" charset="0"/>
              </a:rPr>
              <a:t> – bezlistý stonek, listy tvoří přízemní růžici (pampeliška)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cs-CZ" b="1" dirty="0" smtClean="0">
                <a:latin typeface="Bitstream Cooper Lt AT" panose="02000403060000020003" pitchFamily="2" charset="0"/>
              </a:rPr>
              <a:t>oddenek</a:t>
            </a:r>
            <a:r>
              <a:rPr lang="cs-CZ" dirty="0" smtClean="0">
                <a:latin typeface="Bitstream Cooper Lt AT" panose="02000403060000020003" pitchFamily="2" charset="0"/>
              </a:rPr>
              <a:t> – podzemní stonek, zásobní funkce (sasanka)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005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628" y="900703"/>
            <a:ext cx="5610424" cy="5063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11" y="33298"/>
            <a:ext cx="3774695" cy="37746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59" y="3771158"/>
            <a:ext cx="3441519" cy="3044659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2638697" y="4885509"/>
            <a:ext cx="692333" cy="1397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2416629" y="4493623"/>
            <a:ext cx="313508" cy="391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331030" y="6083179"/>
            <a:ext cx="129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Bitstream Cooper Lt AT" panose="02000403060000020003" pitchFamily="2" charset="0"/>
              </a:rPr>
              <a:t>kolénko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99" y="3807993"/>
            <a:ext cx="3878831" cy="2912526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4323806" y="4271554"/>
            <a:ext cx="169817" cy="6139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4114800" y="4885509"/>
            <a:ext cx="940526" cy="404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729139" y="3866606"/>
            <a:ext cx="131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Bitstream Cooper Lt AT" panose="02000403060000020003" pitchFamily="2" charset="0"/>
              </a:rPr>
              <a:t>oddenek</a:t>
            </a:r>
            <a:endParaRPr lang="cs-CZ" sz="2000" b="1" dirty="0">
              <a:latin typeface="Bitstream Cooper Lt AT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508" y="169817"/>
            <a:ext cx="10515600" cy="1063671"/>
          </a:xfrm>
        </p:spPr>
        <p:txBody>
          <a:bodyPr/>
          <a:lstStyle/>
          <a:p>
            <a:r>
              <a:rPr lang="cs-CZ" u="sng" dirty="0" smtClean="0">
                <a:latin typeface="Bitstream Cooper Lt AT" panose="02000403060000020003" pitchFamily="2" charset="0"/>
              </a:rPr>
              <a:t>Dřevnatý stonek</a:t>
            </a:r>
            <a:endParaRPr lang="cs-CZ" u="sng" dirty="0">
              <a:latin typeface="Bitstream Cooper Lt AT" panose="0200040306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507" y="1233488"/>
            <a:ext cx="11362509" cy="553307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latin typeface="Bitstream Cooper Lt AT" panose="02000403060000020003" pitchFamily="2" charset="0"/>
              </a:rPr>
              <a:t>n</a:t>
            </a:r>
            <a:r>
              <a:rPr lang="cs-CZ" dirty="0" smtClean="0">
                <a:latin typeface="Bitstream Cooper Lt AT" panose="02000403060000020003" pitchFamily="2" charset="0"/>
              </a:rPr>
              <a:t>a </a:t>
            </a:r>
            <a:r>
              <a:rPr lang="cs-CZ" b="1" dirty="0" smtClean="0">
                <a:latin typeface="Bitstream Cooper Lt AT" panose="02000403060000020003" pitchFamily="2" charset="0"/>
              </a:rPr>
              <a:t>povrchu kůra</a:t>
            </a:r>
            <a:r>
              <a:rPr lang="cs-CZ" dirty="0" smtClean="0">
                <a:latin typeface="Bitstream Cooper Lt AT" panose="02000403060000020003" pitchFamily="2" charset="0"/>
              </a:rPr>
              <a:t>, jejíž </a:t>
            </a:r>
            <a:r>
              <a:rPr lang="cs-CZ" b="1" dirty="0" smtClean="0">
                <a:latin typeface="Bitstream Cooper Lt AT" panose="02000403060000020003" pitchFamily="2" charset="0"/>
              </a:rPr>
              <a:t>odumřelá část </a:t>
            </a:r>
            <a:r>
              <a:rPr lang="cs-CZ" dirty="0" smtClean="0">
                <a:latin typeface="Bitstream Cooper Lt AT" panose="02000403060000020003" pitchFamily="2" charset="0"/>
              </a:rPr>
              <a:t>se nazývá </a:t>
            </a:r>
            <a:r>
              <a:rPr lang="cs-CZ" b="1" dirty="0" smtClean="0">
                <a:latin typeface="Bitstream Cooper Lt AT" panose="02000403060000020003" pitchFamily="2" charset="0"/>
              </a:rPr>
              <a:t>borka</a:t>
            </a:r>
          </a:p>
          <a:p>
            <a:pPr>
              <a:spcBef>
                <a:spcPts val="1800"/>
              </a:spcBef>
            </a:pPr>
            <a:r>
              <a:rPr lang="cs-CZ" b="1" dirty="0">
                <a:latin typeface="Bitstream Cooper Lt AT" panose="02000403060000020003" pitchFamily="2" charset="0"/>
              </a:rPr>
              <a:t>l</a:t>
            </a:r>
            <a:r>
              <a:rPr lang="cs-CZ" b="1" dirty="0" smtClean="0">
                <a:latin typeface="Bitstream Cooper Lt AT" panose="02000403060000020003" pitchFamily="2" charset="0"/>
              </a:rPr>
              <a:t>ýkové cévní svazky</a:t>
            </a:r>
            <a:r>
              <a:rPr lang="cs-CZ" dirty="0" smtClean="0">
                <a:latin typeface="Bitstream Cooper Lt AT" panose="02000403060000020003" pitchFamily="2" charset="0"/>
              </a:rPr>
              <a:t> se spojují </a:t>
            </a:r>
            <a:r>
              <a:rPr lang="cs-CZ" b="1" dirty="0" smtClean="0">
                <a:latin typeface="Bitstream Cooper Lt AT" panose="02000403060000020003" pitchFamily="2" charset="0"/>
              </a:rPr>
              <a:t>v lýko</a:t>
            </a:r>
          </a:p>
          <a:p>
            <a:pPr>
              <a:spcBef>
                <a:spcPts val="1800"/>
              </a:spcBef>
            </a:pPr>
            <a:r>
              <a:rPr lang="cs-CZ" b="1" dirty="0">
                <a:latin typeface="Bitstream Cooper Lt AT" panose="02000403060000020003" pitchFamily="2" charset="0"/>
              </a:rPr>
              <a:t>d</a:t>
            </a:r>
            <a:r>
              <a:rPr lang="cs-CZ" b="1" dirty="0" smtClean="0">
                <a:latin typeface="Bitstream Cooper Lt AT" panose="02000403060000020003" pitchFamily="2" charset="0"/>
              </a:rPr>
              <a:t>řevní cévní svazky </a:t>
            </a:r>
            <a:r>
              <a:rPr lang="cs-CZ" dirty="0" smtClean="0">
                <a:latin typeface="Bitstream Cooper Lt AT" panose="02000403060000020003" pitchFamily="2" charset="0"/>
              </a:rPr>
              <a:t>vytváří </a:t>
            </a:r>
            <a:r>
              <a:rPr lang="cs-CZ" b="1" dirty="0" smtClean="0">
                <a:latin typeface="Bitstream Cooper Lt AT" panose="02000403060000020003" pitchFamily="2" charset="0"/>
              </a:rPr>
              <a:t>dřevo</a:t>
            </a:r>
          </a:p>
          <a:p>
            <a:pPr>
              <a:spcBef>
                <a:spcPts val="1800"/>
              </a:spcBef>
            </a:pPr>
            <a:r>
              <a:rPr lang="cs-CZ" dirty="0">
                <a:latin typeface="Bitstream Cooper Lt AT" panose="02000403060000020003" pitchFamily="2" charset="0"/>
              </a:rPr>
              <a:t>u</a:t>
            </a:r>
            <a:r>
              <a:rPr lang="cs-CZ" dirty="0" smtClean="0">
                <a:latin typeface="Bitstream Cooper Lt AT" panose="02000403060000020003" pitchFamily="2" charset="0"/>
              </a:rPr>
              <a:t>prostřed je </a:t>
            </a:r>
            <a:r>
              <a:rPr lang="cs-CZ" b="1" dirty="0" smtClean="0">
                <a:latin typeface="Bitstream Cooper Lt AT" panose="02000403060000020003" pitchFamily="2" charset="0"/>
              </a:rPr>
              <a:t>dřeň</a:t>
            </a:r>
            <a:endParaRPr lang="cs-CZ" b="1" dirty="0">
              <a:latin typeface="Bitstream Cooper Lt AT" panose="02000403060000020003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1" y="3663361"/>
            <a:ext cx="2359404" cy="31481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10" y="3663361"/>
            <a:ext cx="2954901" cy="30582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43" y="3776927"/>
            <a:ext cx="3117941" cy="2911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43" y="1646288"/>
            <a:ext cx="3117941" cy="20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9086" y="378823"/>
            <a:ext cx="10504714" cy="5798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latin typeface="Bitstream Cooper Lt AT" panose="02000403060000020003" pitchFamily="2" charset="0"/>
              </a:rPr>
              <a:t>l</a:t>
            </a:r>
            <a:r>
              <a:rPr lang="cs-CZ" sz="2400" b="1" dirty="0" smtClean="0">
                <a:latin typeface="Bitstream Cooper Lt AT" panose="02000403060000020003" pitchFamily="2" charset="0"/>
              </a:rPr>
              <a:t>etokruhy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Bitstream Cooper Lt AT" panose="02000403060000020003" pitchFamily="2" charset="0"/>
              </a:rPr>
              <a:t>z</a:t>
            </a:r>
            <a:r>
              <a:rPr lang="cs-CZ" b="1" dirty="0" smtClean="0">
                <a:latin typeface="Bitstream Cooper Lt AT" panose="02000403060000020003" pitchFamily="2" charset="0"/>
              </a:rPr>
              <a:t>jara</a:t>
            </a:r>
            <a:r>
              <a:rPr lang="cs-CZ" dirty="0" smtClean="0">
                <a:latin typeface="Bitstream Cooper Lt AT" panose="02000403060000020003" pitchFamily="2" charset="0"/>
              </a:rPr>
              <a:t>, kdy je růst rostlin rychlejší, přirůstá dřevo </a:t>
            </a:r>
            <a:r>
              <a:rPr lang="cs-CZ" b="1" dirty="0" smtClean="0">
                <a:latin typeface="Bitstream Cooper Lt AT" panose="02000403060000020003" pitchFamily="2" charset="0"/>
              </a:rPr>
              <a:t>řidší = světlejší kruh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b="1" dirty="0">
                <a:latin typeface="Bitstream Cooper Lt AT" panose="02000403060000020003" pitchFamily="2" charset="0"/>
              </a:rPr>
              <a:t>k</a:t>
            </a:r>
            <a:r>
              <a:rPr lang="cs-CZ" b="1" dirty="0" smtClean="0">
                <a:latin typeface="Bitstream Cooper Lt AT" panose="02000403060000020003" pitchFamily="2" charset="0"/>
              </a:rPr>
              <a:t>oncem léta </a:t>
            </a:r>
            <a:r>
              <a:rPr lang="cs-CZ" dirty="0" smtClean="0">
                <a:latin typeface="Bitstream Cooper Lt AT" panose="02000403060000020003" pitchFamily="2" charset="0"/>
              </a:rPr>
              <a:t>se růst zpomalí, dřevo je </a:t>
            </a:r>
            <a:r>
              <a:rPr lang="cs-CZ" b="1" dirty="0" smtClean="0">
                <a:latin typeface="Bitstream Cooper Lt AT" panose="02000403060000020003" pitchFamily="2" charset="0"/>
              </a:rPr>
              <a:t>hustší = tmavý kruh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37" y="2904191"/>
            <a:ext cx="5000717" cy="36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5942"/>
            <a:ext cx="10530840" cy="6544491"/>
          </a:xfrm>
        </p:spPr>
        <p:txBody>
          <a:bodyPr/>
          <a:lstStyle/>
          <a:p>
            <a:r>
              <a:rPr lang="cs-CZ" dirty="0">
                <a:latin typeface="Bitstream Cooper Lt AT" panose="02000403060000020003" pitchFamily="2" charset="0"/>
              </a:rPr>
              <a:t>d</a:t>
            </a:r>
            <a:r>
              <a:rPr lang="cs-CZ" dirty="0" smtClean="0">
                <a:latin typeface="Bitstream Cooper Lt AT" panose="02000403060000020003" pitchFamily="2" charset="0"/>
              </a:rPr>
              <a:t>řeviny se stonkem rozvětveným </a:t>
            </a:r>
            <a:r>
              <a:rPr lang="cs-CZ" b="1" dirty="0" smtClean="0">
                <a:latin typeface="Bitstream Cooper Lt AT" panose="02000403060000020003" pitchFamily="2" charset="0"/>
              </a:rPr>
              <a:t>u země = keře</a:t>
            </a:r>
          </a:p>
          <a:p>
            <a:endParaRPr lang="cs-CZ" b="1" dirty="0">
              <a:latin typeface="Bitstream Cooper Lt AT" panose="02000403060000020003" pitchFamily="2" charset="0"/>
            </a:endParaRPr>
          </a:p>
          <a:p>
            <a:endParaRPr lang="cs-CZ" b="1" dirty="0" smtClean="0">
              <a:latin typeface="Bitstream Cooper Lt AT" panose="02000403060000020003" pitchFamily="2" charset="0"/>
            </a:endParaRPr>
          </a:p>
          <a:p>
            <a:endParaRPr lang="cs-CZ" b="1" dirty="0">
              <a:latin typeface="Bitstream Cooper Lt AT" panose="02000403060000020003" pitchFamily="2" charset="0"/>
            </a:endParaRPr>
          </a:p>
          <a:p>
            <a:endParaRPr lang="cs-CZ" b="1" dirty="0" smtClean="0">
              <a:latin typeface="Bitstream Cooper Lt AT" panose="02000403060000020003" pitchFamily="2" charset="0"/>
            </a:endParaRPr>
          </a:p>
          <a:p>
            <a:endParaRPr lang="cs-CZ" b="1" dirty="0">
              <a:latin typeface="Bitstream Cooper Lt AT" panose="02000403060000020003" pitchFamily="2" charset="0"/>
            </a:endParaRPr>
          </a:p>
          <a:p>
            <a:endParaRPr lang="cs-CZ" b="1" dirty="0" smtClean="0">
              <a:latin typeface="Bitstream Cooper Lt AT" panose="02000403060000020003" pitchFamily="2" charset="0"/>
            </a:endParaRPr>
          </a:p>
          <a:p>
            <a:r>
              <a:rPr lang="cs-CZ" b="1" dirty="0">
                <a:latin typeface="Bitstream Cooper Lt AT" panose="02000403060000020003" pitchFamily="2" charset="0"/>
              </a:rPr>
              <a:t>p</a:t>
            </a:r>
            <a:r>
              <a:rPr lang="cs-CZ" b="1" dirty="0" smtClean="0">
                <a:latin typeface="Bitstream Cooper Lt AT" panose="02000403060000020003" pitchFamily="2" charset="0"/>
              </a:rPr>
              <a:t>olokeře – </a:t>
            </a:r>
            <a:r>
              <a:rPr lang="cs-CZ" dirty="0" smtClean="0">
                <a:latin typeface="Bitstream Cooper Lt AT" panose="02000403060000020003" pitchFamily="2" charset="0"/>
              </a:rPr>
              <a:t>horní části větví jsou bylinné → na zimu odumírají</a:t>
            </a:r>
            <a:endParaRPr lang="cs-CZ" b="1" dirty="0">
              <a:latin typeface="Bitstream Cooper Lt AT" panose="02000403060000020003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17" y="784859"/>
            <a:ext cx="3825240" cy="25450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70" y="724988"/>
            <a:ext cx="1998617" cy="26648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74" y="4238896"/>
            <a:ext cx="3335383" cy="25015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98" y="4238895"/>
            <a:ext cx="3848519" cy="250153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8230" y="6217212"/>
            <a:ext cx="18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Bitstream Cooper Lt AT" panose="02000403060000020003" pitchFamily="2" charset="0"/>
              </a:rPr>
              <a:t>stromy</a:t>
            </a:r>
            <a:endParaRPr lang="cs-CZ" sz="2800" b="1" dirty="0">
              <a:latin typeface="Bitstream Cooper Lt AT" panose="02000403060000020003" pitchFamily="2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46317" y="2868274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Bitstream Cooper Lt AT" panose="02000403060000020003" pitchFamily="2" charset="0"/>
              </a:rPr>
              <a:t>rybíz</a:t>
            </a:r>
            <a:endParaRPr lang="cs-CZ" sz="2400" b="1" dirty="0">
              <a:solidFill>
                <a:srgbClr val="FF0000"/>
              </a:solidFill>
              <a:latin typeface="Bitstream Cooper Lt AT" panose="02000403060000020003" pitchFamily="2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44077" y="2975744"/>
            <a:ext cx="10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Bitstream Cooper Lt AT" panose="02000403060000020003" pitchFamily="2" charset="0"/>
              </a:rPr>
              <a:t>líska</a:t>
            </a:r>
            <a:endParaRPr lang="cs-CZ" sz="2400" b="1" dirty="0">
              <a:solidFill>
                <a:srgbClr val="FF0000"/>
              </a:solidFill>
              <a:latin typeface="Bitstream Cooper Lt AT" panose="02000403060000020003" pitchFamily="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940898" y="6247989"/>
            <a:ext cx="151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Bitstream Cooper Lt AT" panose="02000403060000020003" pitchFamily="2" charset="0"/>
              </a:rPr>
              <a:t>borůvka</a:t>
            </a:r>
            <a:endParaRPr lang="cs-CZ" sz="2400" b="1" dirty="0">
              <a:solidFill>
                <a:srgbClr val="FF0000"/>
              </a:solidFill>
              <a:latin typeface="Bitstream Cooper Lt AT" panose="02000403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285</Words>
  <Application>Microsoft Office PowerPoint</Application>
  <PresentationFormat>Širokoúhlá obrazovka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Bitstream Cooper Lt AT</vt:lpstr>
      <vt:lpstr>Calibri</vt:lpstr>
      <vt:lpstr>Calibri Light</vt:lpstr>
      <vt:lpstr>Wingdings</vt:lpstr>
      <vt:lpstr>Motiv Office</vt:lpstr>
      <vt:lpstr>STONEK</vt:lpstr>
      <vt:lpstr>Prezentace aplikace PowerPoint</vt:lpstr>
      <vt:lpstr>Funkce</vt:lpstr>
      <vt:lpstr>Bylinný stonek = dužnatý!</vt:lpstr>
      <vt:lpstr>Typy bylinného stonku</vt:lpstr>
      <vt:lpstr>Prezentace aplikace PowerPoint</vt:lpstr>
      <vt:lpstr>Dřevnatý stonek</vt:lpstr>
      <vt:lpstr>Prezentace aplikace PowerPoint</vt:lpstr>
      <vt:lpstr>Prezentace aplikace PowerPoint</vt:lpstr>
      <vt:lpstr>Větvení stonku</vt:lpstr>
      <vt:lpstr>Metamorfózy stonku</vt:lpstr>
      <vt:lpstr>Prezentace aplikace PowerPoint</vt:lpstr>
      <vt:lpstr>Význam stonku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STONEK</dc:title>
  <dc:creator>ŠKRÁŠEK David</dc:creator>
  <cp:lastModifiedBy>ŠKRÁŠEK David</cp:lastModifiedBy>
  <cp:revision>21</cp:revision>
  <dcterms:created xsi:type="dcterms:W3CDTF">2020-03-24T08:57:32Z</dcterms:created>
  <dcterms:modified xsi:type="dcterms:W3CDTF">2020-03-24T12:24:56Z</dcterms:modified>
</cp:coreProperties>
</file>