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C16"/>
    <a:srgbClr val="9FF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C37-1369-4E01-9468-78C3D7D2C430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E36F-84C5-47AE-BBD1-EAC22CD11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25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C37-1369-4E01-9468-78C3D7D2C430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E36F-84C5-47AE-BBD1-EAC22CD11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66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C37-1369-4E01-9468-78C3D7D2C430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E36F-84C5-47AE-BBD1-EAC22CD11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09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C37-1369-4E01-9468-78C3D7D2C430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E36F-84C5-47AE-BBD1-EAC22CD11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15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C37-1369-4E01-9468-78C3D7D2C430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E36F-84C5-47AE-BBD1-EAC22CD11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51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C37-1369-4E01-9468-78C3D7D2C430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E36F-84C5-47AE-BBD1-EAC22CD11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04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C37-1369-4E01-9468-78C3D7D2C430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E36F-84C5-47AE-BBD1-EAC22CD11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22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C37-1369-4E01-9468-78C3D7D2C430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E36F-84C5-47AE-BBD1-EAC22CD11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54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C37-1369-4E01-9468-78C3D7D2C430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E36F-84C5-47AE-BBD1-EAC22CD11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06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C37-1369-4E01-9468-78C3D7D2C430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E36F-84C5-47AE-BBD1-EAC22CD11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29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C37-1369-4E01-9468-78C3D7D2C430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E36F-84C5-47AE-BBD1-EAC22CD11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73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B7C37-1369-4E01-9468-78C3D7D2C430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BE36F-84C5-47AE-BBD1-EAC22CD11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19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Bitstream Cooper Lt AT" panose="02000403060000020003" pitchFamily="2" charset="0"/>
              </a:rPr>
              <a:t>KOŘEN</a:t>
            </a:r>
            <a:endParaRPr lang="cs-CZ" sz="5400" dirty="0">
              <a:latin typeface="Bitstream Cooper Lt AT" panose="02000403060000020003" pitchFamily="2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8" y="2010830"/>
            <a:ext cx="5977229" cy="3980928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33" y="2010830"/>
            <a:ext cx="5352869" cy="40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5" y="115475"/>
            <a:ext cx="4541685" cy="3032674"/>
          </a:xfrm>
        </p:spPr>
      </p:pic>
      <p:sp>
        <p:nvSpPr>
          <p:cNvPr id="5" name="TextovéPole 4"/>
          <p:cNvSpPr txBox="1"/>
          <p:nvPr/>
        </p:nvSpPr>
        <p:spPr>
          <a:xfrm>
            <a:off x="4846320" y="2917316"/>
            <a:ext cx="295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Bitstream Cooper Lt AT" panose="02000403060000020003" pitchFamily="2" charset="0"/>
              </a:rPr>
              <a:t>k</a:t>
            </a:r>
            <a:r>
              <a:rPr lang="cs-CZ" sz="2400" b="1" dirty="0" smtClean="0">
                <a:latin typeface="Bitstream Cooper Lt AT" panose="02000403060000020003" pitchFamily="2" charset="0"/>
              </a:rPr>
              <a:t>ořenové hlízy</a:t>
            </a:r>
            <a:endParaRPr lang="cs-CZ" sz="2400" b="1" dirty="0">
              <a:latin typeface="Bitstream Cooper Lt AT" panose="02000403060000020003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16" y="115475"/>
            <a:ext cx="4345947" cy="3136983"/>
          </a:xfrm>
          <a:prstGeom prst="rect">
            <a:avLst/>
          </a:prstGeom>
        </p:spPr>
      </p:pic>
      <p:cxnSp>
        <p:nvCxnSpPr>
          <p:cNvPr id="9" name="Přímá spojnice se šipkou 8"/>
          <p:cNvCxnSpPr>
            <a:stCxn id="5" idx="1"/>
          </p:cNvCxnSpPr>
          <p:nvPr/>
        </p:nvCxnSpPr>
        <p:spPr>
          <a:xfrm flipH="1" flipV="1">
            <a:off x="2743200" y="2238047"/>
            <a:ext cx="2103120" cy="9101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7284885" y="1529114"/>
            <a:ext cx="3296029" cy="17173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16" y="3627725"/>
            <a:ext cx="4345947" cy="311549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5" y="3513307"/>
            <a:ext cx="4541685" cy="322991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4846320" y="3464078"/>
            <a:ext cx="258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Bitstream Cooper Lt AT" panose="02000403060000020003" pitchFamily="2" charset="0"/>
              </a:rPr>
              <a:t>v</a:t>
            </a:r>
            <a:r>
              <a:rPr lang="cs-CZ" sz="2400" b="1" dirty="0" smtClean="0">
                <a:latin typeface="Bitstream Cooper Lt AT" panose="02000403060000020003" pitchFamily="2" charset="0"/>
              </a:rPr>
              <a:t>zdušné kořeny</a:t>
            </a:r>
            <a:endParaRPr lang="cs-CZ" sz="2400" b="1" dirty="0">
              <a:latin typeface="Bitstream Cooper Lt AT" panose="02000403060000020003" pitchFamily="2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2302922" y="3925743"/>
            <a:ext cx="3340232" cy="9901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6844607" y="3946826"/>
            <a:ext cx="1894115" cy="7837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0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8195"/>
            <a:ext cx="10515600" cy="1011419"/>
          </a:xfrm>
        </p:spPr>
        <p:txBody>
          <a:bodyPr/>
          <a:lstStyle/>
          <a:p>
            <a:r>
              <a:rPr lang="cs-CZ" u="sng" dirty="0" smtClean="0">
                <a:latin typeface="Bitstream Cooper Lt AT" panose="02000403060000020003" pitchFamily="2" charset="0"/>
              </a:rPr>
              <a:t>Význam kořene</a:t>
            </a:r>
            <a:endParaRPr lang="cs-CZ" u="sng" dirty="0">
              <a:latin typeface="Bitstream Cooper Lt AT" panose="02000403060000020003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8537"/>
            <a:ext cx="10515600" cy="4818426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cs-CZ" dirty="0">
                <a:latin typeface="Bitstream Cooper Lt AT" panose="02000403060000020003" pitchFamily="2" charset="0"/>
              </a:rPr>
              <a:t>p</a:t>
            </a:r>
            <a:r>
              <a:rPr lang="cs-CZ" dirty="0" smtClean="0">
                <a:latin typeface="Bitstream Cooper Lt AT" panose="02000403060000020003" pitchFamily="2" charset="0"/>
              </a:rPr>
              <a:t>otrava</a:t>
            </a:r>
          </a:p>
          <a:p>
            <a:pPr>
              <a:lnSpc>
                <a:spcPct val="200000"/>
              </a:lnSpc>
            </a:pPr>
            <a:r>
              <a:rPr lang="cs-CZ" dirty="0">
                <a:latin typeface="Bitstream Cooper Lt AT" panose="02000403060000020003" pitchFamily="2" charset="0"/>
              </a:rPr>
              <a:t>k</a:t>
            </a:r>
            <a:r>
              <a:rPr lang="cs-CZ" dirty="0" smtClean="0">
                <a:latin typeface="Bitstream Cooper Lt AT" panose="02000403060000020003" pitchFamily="2" charset="0"/>
              </a:rPr>
              <a:t>oření</a:t>
            </a:r>
          </a:p>
          <a:p>
            <a:pPr>
              <a:lnSpc>
                <a:spcPct val="200000"/>
              </a:lnSpc>
            </a:pPr>
            <a:r>
              <a:rPr lang="cs-CZ" dirty="0">
                <a:latin typeface="Bitstream Cooper Lt AT" panose="02000403060000020003" pitchFamily="2" charset="0"/>
              </a:rPr>
              <a:t>k</a:t>
            </a:r>
            <a:r>
              <a:rPr lang="cs-CZ" dirty="0" smtClean="0">
                <a:latin typeface="Bitstream Cooper Lt AT" panose="02000403060000020003" pitchFamily="2" charset="0"/>
              </a:rPr>
              <a:t>rmivo</a:t>
            </a:r>
          </a:p>
          <a:p>
            <a:pPr>
              <a:lnSpc>
                <a:spcPct val="200000"/>
              </a:lnSpc>
            </a:pPr>
            <a:r>
              <a:rPr lang="cs-CZ" dirty="0">
                <a:latin typeface="Bitstream Cooper Lt AT" panose="02000403060000020003" pitchFamily="2" charset="0"/>
              </a:rPr>
              <a:t>l</a:t>
            </a:r>
            <a:r>
              <a:rPr lang="cs-CZ" dirty="0" smtClean="0">
                <a:latin typeface="Bitstream Cooper Lt AT" panose="02000403060000020003" pitchFamily="2" charset="0"/>
              </a:rPr>
              <a:t>ékařství</a:t>
            </a:r>
          </a:p>
          <a:p>
            <a:pPr>
              <a:lnSpc>
                <a:spcPct val="200000"/>
              </a:lnSpc>
            </a:pPr>
            <a:r>
              <a:rPr lang="cs-CZ" dirty="0">
                <a:latin typeface="Bitstream Cooper Lt AT" panose="02000403060000020003" pitchFamily="2" charset="0"/>
              </a:rPr>
              <a:t>k</a:t>
            </a:r>
            <a:r>
              <a:rPr lang="cs-CZ" dirty="0" smtClean="0">
                <a:latin typeface="Bitstream Cooper Lt AT" panose="02000403060000020003" pitchFamily="2" charset="0"/>
              </a:rPr>
              <a:t>osmetický průmysl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4323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1336" y="979713"/>
            <a:ext cx="10452463" cy="51972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>
                <a:latin typeface="Bitstream Cooper Lt AT" panose="02000403060000020003" pitchFamily="2" charset="0"/>
              </a:rPr>
              <a:t>p</a:t>
            </a:r>
            <a:r>
              <a:rPr lang="cs-CZ" b="1" dirty="0" smtClean="0">
                <a:latin typeface="Bitstream Cooper Lt AT" panose="02000403060000020003" pitchFamily="2" charset="0"/>
              </a:rPr>
              <a:t>odzemní orgán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n</a:t>
            </a:r>
            <a:r>
              <a:rPr lang="cs-CZ" dirty="0" smtClean="0">
                <a:latin typeface="Bitstream Cooper Lt AT" panose="02000403060000020003" pitchFamily="2" charset="0"/>
              </a:rPr>
              <a:t>enese listy 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n</a:t>
            </a:r>
            <a:r>
              <a:rPr lang="cs-CZ" dirty="0" smtClean="0">
                <a:latin typeface="Bitstream Cooper Lt AT" panose="02000403060000020003" pitchFamily="2" charset="0"/>
              </a:rPr>
              <a:t>ezelené barvy → </a:t>
            </a:r>
            <a:r>
              <a:rPr lang="cs-CZ" b="1" dirty="0" smtClean="0">
                <a:latin typeface="Bitstream Cooper Lt AT" panose="02000403060000020003" pitchFamily="2" charset="0"/>
              </a:rPr>
              <a:t>neobsahuje</a:t>
            </a:r>
            <a:r>
              <a:rPr lang="cs-CZ" dirty="0" smtClean="0">
                <a:latin typeface="Bitstream Cooper Lt AT" panose="02000403060000020003" pitchFamily="2" charset="0"/>
              </a:rPr>
              <a:t> zelené barvivo </a:t>
            </a:r>
            <a:r>
              <a:rPr lang="cs-CZ" b="1" dirty="0" smtClean="0">
                <a:latin typeface="Bitstream Cooper Lt AT" panose="02000403060000020003" pitchFamily="2" charset="0"/>
              </a:rPr>
              <a:t>chlorofyl</a:t>
            </a:r>
            <a:r>
              <a:rPr lang="cs-CZ" dirty="0" smtClean="0">
                <a:latin typeface="Bitstream Cooper Lt AT" panose="02000403060000020003" pitchFamily="2" charset="0"/>
              </a:rPr>
              <a:t> → </a:t>
            </a:r>
            <a:r>
              <a:rPr lang="cs-CZ" b="1" dirty="0" smtClean="0">
                <a:latin typeface="Bitstream Cooper Lt AT" panose="02000403060000020003" pitchFamily="2" charset="0"/>
              </a:rPr>
              <a:t>neprobíhá</a:t>
            </a:r>
            <a:r>
              <a:rPr lang="cs-CZ" dirty="0" smtClean="0">
                <a:latin typeface="Bitstream Cooper Lt AT" panose="02000403060000020003" pitchFamily="2" charset="0"/>
              </a:rPr>
              <a:t> v něm </a:t>
            </a:r>
            <a:r>
              <a:rPr lang="cs-CZ" b="1" dirty="0" smtClean="0">
                <a:latin typeface="Bitstream Cooper Lt AT" panose="02000403060000020003" pitchFamily="2" charset="0"/>
              </a:rPr>
              <a:t>fotosyntéza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p</a:t>
            </a:r>
            <a:r>
              <a:rPr lang="cs-CZ" dirty="0" smtClean="0">
                <a:latin typeface="Bitstream Cooper Lt AT" panose="02000403060000020003" pitchFamily="2" charset="0"/>
              </a:rPr>
              <a:t>okožka kořene = </a:t>
            </a:r>
            <a:r>
              <a:rPr lang="cs-CZ" b="1" dirty="0" err="1" smtClean="0">
                <a:latin typeface="Bitstream Cooper Lt AT" panose="02000403060000020003" pitchFamily="2" charset="0"/>
              </a:rPr>
              <a:t>rhizodermis</a:t>
            </a:r>
            <a:endParaRPr lang="cs-CZ" b="1" dirty="0" smtClean="0">
              <a:latin typeface="Bitstream Cooper Lt AT" panose="02000403060000020003" pitchFamily="2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r</a:t>
            </a:r>
            <a:r>
              <a:rPr lang="cs-CZ" dirty="0" smtClean="0">
                <a:latin typeface="Bitstream Cooper Lt AT" panose="02000403060000020003" pitchFamily="2" charset="0"/>
              </a:rPr>
              <a:t>oste zpravidla směrem ke středu Země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57" y="509452"/>
            <a:ext cx="1537742" cy="153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22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latin typeface="Bitstream Cooper Lt AT" panose="02000403060000020003" pitchFamily="2" charset="0"/>
              </a:rPr>
              <a:t>Funkce:</a:t>
            </a:r>
            <a:endParaRPr lang="cs-CZ" u="sng" dirty="0">
              <a:latin typeface="Bitstream Cooper Lt AT" panose="02000403060000020003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42309"/>
            <a:ext cx="10515600" cy="40346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u</a:t>
            </a:r>
            <a:r>
              <a:rPr lang="cs-CZ" dirty="0" smtClean="0">
                <a:latin typeface="Bitstream Cooper Lt AT" panose="02000403060000020003" pitchFamily="2" charset="0"/>
              </a:rPr>
              <a:t>pevňuje rostlinu v půdě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Bitstream Cooper Lt AT" panose="02000403060000020003" pitchFamily="2" charset="0"/>
              </a:rPr>
              <a:t>nasává vodu s anorganickými látkami z půdy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Bitstream Cooper Lt AT" panose="02000403060000020003" pitchFamily="2" charset="0"/>
              </a:rPr>
              <a:t>vodivá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z</a:t>
            </a:r>
            <a:r>
              <a:rPr lang="cs-CZ" dirty="0" smtClean="0">
                <a:latin typeface="Bitstream Cooper Lt AT" panose="02000403060000020003" pitchFamily="2" charset="0"/>
              </a:rPr>
              <a:t>ásobní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69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latin typeface="Bitstream Cooper Lt AT" panose="02000403060000020003" pitchFamily="2" charset="0"/>
              </a:rPr>
              <a:t>Hlavní kořen</a:t>
            </a:r>
            <a:endParaRPr lang="cs-CZ" u="sng" dirty="0">
              <a:latin typeface="Bitstream Cooper Lt AT" panose="02000403060000020003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m</a:t>
            </a:r>
            <a:r>
              <a:rPr lang="cs-CZ" dirty="0" smtClean="0">
                <a:latin typeface="Bitstream Cooper Lt AT" panose="02000403060000020003" pitchFamily="2" charset="0"/>
              </a:rPr>
              <a:t>á ho většina rostlin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p</a:t>
            </a:r>
            <a:r>
              <a:rPr lang="cs-CZ" dirty="0" smtClean="0">
                <a:latin typeface="Bitstream Cooper Lt AT" panose="02000403060000020003" pitchFamily="2" charset="0"/>
              </a:rPr>
              <a:t>roniká hluboko do půdy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v</a:t>
            </a:r>
            <a:r>
              <a:rPr lang="cs-CZ" dirty="0" smtClean="0">
                <a:latin typeface="Bitstream Cooper Lt AT" panose="02000403060000020003" pitchFamily="2" charset="0"/>
              </a:rPr>
              <a:t>yrůstají z něj kořeny postranní</a:t>
            </a:r>
            <a:endParaRPr lang="cs-CZ" dirty="0">
              <a:latin typeface="Bitstream Cooper Lt AT" panose="02000403060000020003" pitchFamily="2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454" y="583325"/>
            <a:ext cx="3828152" cy="586795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896454" y="239050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Bitstream Cooper Lt AT" panose="02000403060000020003" pitchFamily="2" charset="0"/>
              </a:rPr>
              <a:t>h</a:t>
            </a:r>
            <a:r>
              <a:rPr lang="cs-CZ" sz="2000" b="1" dirty="0" smtClean="0">
                <a:latin typeface="Bitstream Cooper Lt AT" panose="02000403060000020003" pitchFamily="2" charset="0"/>
              </a:rPr>
              <a:t>lavní kořen</a:t>
            </a:r>
            <a:endParaRPr lang="cs-CZ" sz="2000" b="1" dirty="0">
              <a:latin typeface="Bitstream Cooper Lt AT" panose="02000403060000020003" pitchFamily="2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7576457" y="2790613"/>
            <a:ext cx="1436914" cy="12106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9376233" y="2390503"/>
            <a:ext cx="149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Bitstream Cooper Lt AT" panose="02000403060000020003" pitchFamily="2" charset="0"/>
              </a:rPr>
              <a:t>p</a:t>
            </a:r>
            <a:r>
              <a:rPr lang="cs-CZ" sz="2000" b="1" dirty="0" smtClean="0">
                <a:latin typeface="Bitstream Cooper Lt AT" panose="02000403060000020003" pitchFamily="2" charset="0"/>
              </a:rPr>
              <a:t>ostranní kořeny</a:t>
            </a:r>
            <a:endParaRPr lang="cs-CZ" sz="2000" b="1" dirty="0">
              <a:latin typeface="Bitstream Cooper Lt AT" panose="02000403060000020003" pitchFamily="2" charset="0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9470571" y="3098389"/>
            <a:ext cx="211721" cy="11731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9339127" y="3098389"/>
            <a:ext cx="783322" cy="25638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10122448" y="3098389"/>
            <a:ext cx="282526" cy="20483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9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latin typeface="Bitstream Cooper Lt AT" panose="02000403060000020003" pitchFamily="2" charset="0"/>
              </a:rPr>
              <a:t>Kořeny svazčité</a:t>
            </a:r>
            <a:endParaRPr lang="cs-CZ" u="sng" dirty="0">
              <a:latin typeface="Bitstream Cooper Lt AT" panose="02000403060000020003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u</a:t>
            </a:r>
            <a:r>
              <a:rPr lang="cs-CZ" dirty="0" smtClean="0">
                <a:latin typeface="Bitstream Cooper Lt AT" panose="02000403060000020003" pitchFamily="2" charset="0"/>
              </a:rPr>
              <a:t> některých rostlin hlavní kořen                                                  po chvilce zaniká (</a:t>
            </a:r>
            <a:r>
              <a:rPr lang="cs-CZ" u="sng" dirty="0" smtClean="0">
                <a:latin typeface="Bitstream Cooper Lt AT" panose="02000403060000020003" pitchFamily="2" charset="0"/>
              </a:rPr>
              <a:t>např. obilniny</a:t>
            </a:r>
            <a:r>
              <a:rPr lang="cs-CZ" dirty="0" smtClean="0">
                <a:latin typeface="Bitstream Cooper Lt AT" panose="02000403060000020003" pitchFamily="2" charset="0"/>
              </a:rPr>
              <a:t>)                                                  a vytváří se svazek náhradních kořenů                                         tzv. </a:t>
            </a:r>
            <a:r>
              <a:rPr lang="cs-CZ" u="sng" dirty="0" smtClean="0">
                <a:latin typeface="Bitstream Cooper Lt AT" panose="02000403060000020003" pitchFamily="2" charset="0"/>
              </a:rPr>
              <a:t>kořeny svazčité</a:t>
            </a:r>
            <a:endParaRPr lang="cs-CZ" u="sng" dirty="0">
              <a:latin typeface="Bitstream Cooper Lt AT" panose="02000403060000020003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435" y="609895"/>
            <a:ext cx="3551754" cy="59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376" y="254920"/>
            <a:ext cx="9041115" cy="64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latin typeface="Bitstream Cooper Lt AT" panose="02000403060000020003" pitchFamily="2" charset="0"/>
              </a:rPr>
              <a:t>Růst kořenů a přijímání živin</a:t>
            </a:r>
            <a:endParaRPr lang="cs-CZ" u="sng" dirty="0">
              <a:latin typeface="Bitstream Cooper Lt AT" panose="02000403060000020003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r</a:t>
            </a:r>
            <a:r>
              <a:rPr lang="cs-CZ" dirty="0" smtClean="0">
                <a:latin typeface="Bitstream Cooper Lt AT" panose="02000403060000020003" pitchFamily="2" charset="0"/>
              </a:rPr>
              <a:t>ůstový vrchol kořenu je kryt                                           kořenovou čepičkou = </a:t>
            </a:r>
            <a:r>
              <a:rPr lang="cs-CZ" u="sng" dirty="0" smtClean="0">
                <a:latin typeface="Bitstream Cooper Lt AT" panose="02000403060000020003" pitchFamily="2" charset="0"/>
              </a:rPr>
              <a:t>ochrana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z</a:t>
            </a:r>
            <a:r>
              <a:rPr lang="cs-CZ" dirty="0" smtClean="0">
                <a:latin typeface="Bitstream Cooper Lt AT" panose="02000403060000020003" pitchFamily="2" charset="0"/>
              </a:rPr>
              <a:t>a kořenovou čepičkou                                                          rostou kořeny do délky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z</a:t>
            </a:r>
            <a:r>
              <a:rPr lang="cs-CZ" dirty="0" smtClean="0">
                <a:latin typeface="Bitstream Cooper Lt AT" panose="02000403060000020003" pitchFamily="2" charset="0"/>
              </a:rPr>
              <a:t>a kořenovou čepičkou se vytvářejí                                      </a:t>
            </a:r>
            <a:r>
              <a:rPr lang="cs-CZ" b="1" dirty="0" smtClean="0">
                <a:latin typeface="Bitstream Cooper Lt AT" panose="02000403060000020003" pitchFamily="2" charset="0"/>
              </a:rPr>
              <a:t>jemné kořínky = kořenové vlásky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493" y="1373613"/>
            <a:ext cx="4000330" cy="525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98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latin typeface="Bitstream Cooper Lt AT" panose="02000403060000020003" pitchFamily="2" charset="0"/>
              </a:rPr>
              <a:t>Tvary kořenů</a:t>
            </a:r>
            <a:endParaRPr lang="cs-CZ" u="sng" dirty="0">
              <a:latin typeface="Bitstream Cooper Lt AT" panose="02000403060000020003" pitchFamily="2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7867" y="150732"/>
            <a:ext cx="4164521" cy="65072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03" y="1959428"/>
            <a:ext cx="6465208" cy="40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53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latin typeface="Bitstream Cooper Lt AT" panose="02000403060000020003" pitchFamily="2" charset="0"/>
              </a:rPr>
              <a:t>Metamorfózy kořene</a:t>
            </a:r>
            <a:endParaRPr lang="cs-CZ" u="sng" dirty="0">
              <a:latin typeface="Bitstream Cooper Lt AT" panose="02000403060000020003" pitchFamily="2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9760" y="365125"/>
            <a:ext cx="4339874" cy="61309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9" y="1340976"/>
            <a:ext cx="3831772" cy="287382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47" y="4179778"/>
            <a:ext cx="3687313" cy="2626579"/>
          </a:xfrm>
          <a:prstGeom prst="rect">
            <a:avLst/>
          </a:prstGeom>
        </p:spPr>
      </p:pic>
      <p:cxnSp>
        <p:nvCxnSpPr>
          <p:cNvPr id="16" name="Přímá spojnice se šipkou 15"/>
          <p:cNvCxnSpPr/>
          <p:nvPr/>
        </p:nvCxnSpPr>
        <p:spPr>
          <a:xfrm>
            <a:off x="5421086" y="3430616"/>
            <a:ext cx="11526" cy="16254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4195949" y="2968951"/>
            <a:ext cx="293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Bitstream Cooper Lt AT" panose="02000403060000020003" pitchFamily="2" charset="0"/>
              </a:rPr>
              <a:t>p</a:t>
            </a:r>
            <a:r>
              <a:rPr lang="cs-CZ" sz="2400" b="1" dirty="0" smtClean="0">
                <a:latin typeface="Bitstream Cooper Lt AT" panose="02000403060000020003" pitchFamily="2" charset="0"/>
              </a:rPr>
              <a:t>říčepivé kořeny</a:t>
            </a:r>
            <a:endParaRPr lang="cs-CZ" sz="2400" b="1" dirty="0">
              <a:latin typeface="Bitstream Cooper Lt AT" panose="02000403060000020003" pitchFamily="2" charset="0"/>
            </a:endParaRPr>
          </a:p>
        </p:txBody>
      </p:sp>
      <p:sp>
        <p:nvSpPr>
          <p:cNvPr id="19" name="Ovál 18"/>
          <p:cNvSpPr/>
          <p:nvPr/>
        </p:nvSpPr>
        <p:spPr>
          <a:xfrm>
            <a:off x="4827494" y="5056093"/>
            <a:ext cx="1519518" cy="11833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71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135</Words>
  <Application>Microsoft Office PowerPoint</Application>
  <PresentationFormat>Širokoúhlá obrazovka</PresentationFormat>
  <Paragraphs>34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Bitstream Cooper Lt AT</vt:lpstr>
      <vt:lpstr>Calibri</vt:lpstr>
      <vt:lpstr>Calibri Light</vt:lpstr>
      <vt:lpstr>Motiv Office</vt:lpstr>
      <vt:lpstr>KOŘEN</vt:lpstr>
      <vt:lpstr>Prezentace aplikace PowerPoint</vt:lpstr>
      <vt:lpstr>Funkce:</vt:lpstr>
      <vt:lpstr>Hlavní kořen</vt:lpstr>
      <vt:lpstr>Kořeny svazčité</vt:lpstr>
      <vt:lpstr>Prezentace aplikace PowerPoint</vt:lpstr>
      <vt:lpstr>Růst kořenů a přijímání živin</vt:lpstr>
      <vt:lpstr>Tvary kořenů</vt:lpstr>
      <vt:lpstr>Metamorfózy kořene</vt:lpstr>
      <vt:lpstr>Prezentace aplikace PowerPoint</vt:lpstr>
      <vt:lpstr>Význam kořene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KOŘEN</dc:title>
  <dc:creator>ŠKRÁŠEK David</dc:creator>
  <cp:lastModifiedBy>ŠKRÁŠEK David</cp:lastModifiedBy>
  <cp:revision>16</cp:revision>
  <dcterms:created xsi:type="dcterms:W3CDTF">2020-03-23T12:29:46Z</dcterms:created>
  <dcterms:modified xsi:type="dcterms:W3CDTF">2020-03-24T11:48:29Z</dcterms:modified>
</cp:coreProperties>
</file>